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58" r:id="rId4"/>
    <p:sldId id="259" r:id="rId5"/>
    <p:sldId id="260" r:id="rId6"/>
    <p:sldId id="261" r:id="rId7"/>
    <p:sldId id="263" r:id="rId8"/>
    <p:sldId id="277" r:id="rId9"/>
    <p:sldId id="264" r:id="rId10"/>
    <p:sldId id="265" r:id="rId11"/>
    <p:sldId id="266" r:id="rId12"/>
    <p:sldId id="267" r:id="rId13"/>
    <p:sldId id="304" r:id="rId14"/>
    <p:sldId id="268" r:id="rId15"/>
    <p:sldId id="269" r:id="rId16"/>
    <p:sldId id="270" r:id="rId17"/>
    <p:sldId id="296" r:id="rId18"/>
    <p:sldId id="271" r:id="rId19"/>
    <p:sldId id="274" r:id="rId20"/>
    <p:sldId id="275" r:id="rId21"/>
    <p:sldId id="278" r:id="rId22"/>
    <p:sldId id="297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ксана" initials="О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13" autoAdjust="0"/>
  </p:normalViewPr>
  <p:slideViewPr>
    <p:cSldViewPr showGuides="1">
      <p:cViewPr varScale="1">
        <p:scale>
          <a:sx n="87" d="100"/>
          <a:sy n="87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22T19:37:19.711" idx="1">
    <p:pos x="10" y="10"/>
    <p:text/>
  </p:cm>
  <p:cm authorId="1" dt="2024-01-22T19:38:51.044" idx="2">
    <p:pos x="166" y="166"/>
    <p:text/>
  </p:cm>
  <p:cm authorId="1" dt="2024-01-22T19:39:10.287" idx="3">
    <p:pos x="322" y="322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1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110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4077072"/>
            <a:ext cx="3763962" cy="172878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Дулина Оксана Рудольфовна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психолог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«Порецкая СОШ»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1763688" y="1268760"/>
            <a:ext cx="61206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«Самый классный </a:t>
            </a:r>
            <a:r>
              <a:rPr lang="ru-RU" sz="6000" dirty="0" err="1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классный</a:t>
            </a:r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!»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8091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Принципы воспитательной программы</a:t>
            </a:r>
            <a:endParaRPr lang="ru-RU" sz="3200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1000108"/>
            <a:ext cx="8286808" cy="48320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Личностный подход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Педагогическая целесообразность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Природосообразность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4. 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Культуросообразность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событийности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интеграции и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дифференциации совместной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классного руководителя и обучающихся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социальной адекватности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Традиционными в классе являются </a:t>
            </a:r>
            <a:br>
              <a:rPr lang="ru-RU" sz="3600" dirty="0" smtClean="0"/>
            </a:br>
            <a:r>
              <a:rPr lang="ru-RU" sz="3600" dirty="0" smtClean="0"/>
              <a:t>следующие праздники: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6000768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День знаний</a:t>
            </a:r>
          </a:p>
        </p:txBody>
      </p:sp>
      <p:pic>
        <p:nvPicPr>
          <p:cNvPr id="4" name="Рисунок 3" descr="C:\Users\Оксана\Downloads\1 сентября.jpg1 сентября"/>
          <p:cNvPicPr>
            <a:picLocks noChangeAspect="1"/>
          </p:cNvPicPr>
          <p:nvPr/>
        </p:nvPicPr>
        <p:blipFill>
          <a:blip r:embed="rId2"/>
          <a:srcRect t="1536" b="1536"/>
          <a:stretch>
            <a:fillRect/>
          </a:stretch>
        </p:blipFill>
        <p:spPr>
          <a:xfrm>
            <a:off x="642910" y="1285860"/>
            <a:ext cx="393077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Оксана\Downloads\5 в 1 сентября.jpg5 в 1 сентября"/>
          <p:cNvPicPr>
            <a:picLocks noChangeAspect="1"/>
          </p:cNvPicPr>
          <p:nvPr/>
        </p:nvPicPr>
        <p:blipFill>
          <a:blip r:embed="rId3"/>
          <a:srcRect t="2008" b="2008"/>
          <a:stretch>
            <a:fillRect/>
          </a:stretch>
        </p:blipFill>
        <p:spPr>
          <a:xfrm>
            <a:off x="4643438" y="3000372"/>
            <a:ext cx="4075903" cy="293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60326288000584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0174"/>
            <a:ext cx="3571868" cy="1241225"/>
          </a:xfrm>
          <a:prstGeom prst="rect">
            <a:avLst/>
          </a:prstGeom>
        </p:spPr>
      </p:pic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4286256"/>
            <a:ext cx="1862132" cy="153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1460" y="21590"/>
            <a:ext cx="3571875" cy="878205"/>
          </a:xfrm>
        </p:spPr>
        <p:txBody>
          <a:bodyPr>
            <a:normAutofit fontScale="90000"/>
          </a:bodyPr>
          <a:lstStyle/>
          <a:p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Мы встречали Новый Год</a:t>
            </a:r>
            <a:br>
              <a:rPr lang="ru-RU"/>
            </a:br>
            <a:endParaRPr lang="ru-RU"/>
          </a:p>
        </p:txBody>
      </p:sp>
      <p:pic>
        <p:nvPicPr>
          <p:cNvPr id="4" name="Рисунок 3" descr="C:\Users\Оксана\Downloads\5 вв.jpg5 вв"/>
          <p:cNvPicPr>
            <a:picLocks noChangeAspect="1"/>
          </p:cNvPicPr>
          <p:nvPr/>
        </p:nvPicPr>
        <p:blipFill>
          <a:blip r:embed="rId3"/>
          <a:srcRect t="4" b="4"/>
          <a:stretch>
            <a:fillRect/>
          </a:stretch>
        </p:blipFill>
        <p:spPr>
          <a:xfrm>
            <a:off x="5143504" y="1643050"/>
            <a:ext cx="3643302" cy="485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Оксана\Desktop\5 В 5.jpg5 В 5"/>
          <p:cNvPicPr>
            <a:picLocks noChangeAspect="1"/>
          </p:cNvPicPr>
          <p:nvPr/>
        </p:nvPicPr>
        <p:blipFill>
          <a:blip r:embed="rId4"/>
          <a:srcRect t="21889" b="21889"/>
          <a:stretch>
            <a:fillRect/>
          </a:stretch>
        </p:blipFill>
        <p:spPr>
          <a:xfrm>
            <a:off x="539750" y="428625"/>
            <a:ext cx="4400550" cy="280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620" y="4429125"/>
            <a:ext cx="4572000" cy="18840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 descr="C:\Users\Оксана\Downloads\5 В 7.jpg5 В 7"/>
          <p:cNvPicPr>
            <a:picLocks noChangeAspect="1"/>
          </p:cNvPicPr>
          <p:nvPr/>
        </p:nvPicPr>
        <p:blipFill>
          <a:blip r:embed="rId5"/>
          <a:srcRect l="12555" r="12555"/>
          <a:stretch>
            <a:fillRect/>
          </a:stretch>
        </p:blipFill>
        <p:spPr>
          <a:xfrm>
            <a:off x="3071495" y="3367405"/>
            <a:ext cx="1997710" cy="312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Оксана\Downloads\5 В 6.jpg5 В 6"/>
          <p:cNvPicPr>
            <a:picLocks noChangeAspect="1"/>
          </p:cNvPicPr>
          <p:nvPr/>
        </p:nvPicPr>
        <p:blipFill>
          <a:blip r:embed="rId6"/>
          <a:srcRect t="6889" b="6889"/>
          <a:stretch>
            <a:fillRect/>
          </a:stretch>
        </p:blipFill>
        <p:spPr>
          <a:xfrm>
            <a:off x="611505" y="3288665"/>
            <a:ext cx="2072005" cy="307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8 марта и 23 февраля</a:t>
            </a:r>
          </a:p>
        </p:txBody>
      </p:sp>
      <p:pic>
        <p:nvPicPr>
          <p:cNvPr id="3" name="Изображение 2" descr="photo_5294443200263607936_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3068955"/>
            <a:ext cx="4312285" cy="3405505"/>
          </a:xfrm>
          <a:prstGeom prst="rect">
            <a:avLst/>
          </a:prstGeom>
        </p:spPr>
      </p:pic>
      <p:pic>
        <p:nvPicPr>
          <p:cNvPr id="4" name="Изображение 3" descr="photo_5296668783596918556_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" y="1916430"/>
            <a:ext cx="3446780" cy="33591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7377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Праздники, посвящённые  23 февраля. 8 марта, День Матери.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Конкурсы рисунков, плакатов, стенгазет, поделок, стихов, сочинени</a:t>
            </a:r>
            <a:r>
              <a:rPr lang="ru-RU" sz="2800" b="1" dirty="0" smtClean="0">
                <a:solidFill>
                  <a:srgbClr val="C00000"/>
                </a:solidFill>
              </a:rPr>
              <a:t>й;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2786058"/>
            <a:ext cx="5929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800000"/>
                </a:solidFill>
              </a:rPr>
              <a:t>Мы поздравляем с праздником здесь всех -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Пускай удача любит Вас, успех,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Пусть грусть проходит мимо и беда,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А Вы счастливы будьте все всегда!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/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Пусть чистым будет небо и вода,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А хлеб Ваш мягким будет пусть всегда,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Не обижайтесь на людей, не огорчайтесь,</a:t>
            </a:r>
            <a:br>
              <a:rPr lang="ru-RU" sz="24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И ежедневно жизнью наслаждайтесь.</a:t>
            </a:r>
            <a:endParaRPr lang="ru-RU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accent2">
                    <a:lumMod val="75000"/>
                  </a:schemeClr>
                </a:solidFill>
              </a:rPr>
              <a:t>Разговоры о важном</a:t>
            </a:r>
          </a:p>
        </p:txBody>
      </p:sp>
      <p:pic>
        <p:nvPicPr>
          <p:cNvPr id="3" name="Рисунок 2" descr="C:\Users\Оксана\Downloads\5 В 4.jpg5 В 4"/>
          <p:cNvPicPr>
            <a:picLocks noChangeAspect="1"/>
          </p:cNvPicPr>
          <p:nvPr/>
        </p:nvPicPr>
        <p:blipFill>
          <a:blip r:embed="rId2"/>
          <a:srcRect t="7804" b="7804"/>
          <a:stretch>
            <a:fillRect/>
          </a:stretch>
        </p:blipFill>
        <p:spPr>
          <a:xfrm>
            <a:off x="4857752" y="1071546"/>
            <a:ext cx="3714776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Оксана\Downloads\5 В 3.jpg5 В 3"/>
          <p:cNvPicPr>
            <a:picLocks noChangeAspect="1"/>
          </p:cNvPicPr>
          <p:nvPr/>
        </p:nvPicPr>
        <p:blipFill>
          <a:blip r:embed="rId3"/>
          <a:srcRect t="31256" b="31256"/>
          <a:stretch>
            <a:fillRect/>
          </a:stretch>
        </p:blipFill>
        <p:spPr>
          <a:xfrm>
            <a:off x="714348" y="3143248"/>
            <a:ext cx="4500562" cy="253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Оксана\Downloads\разговоры ор важном..jpgразговоры ор важном."/>
          <p:cNvPicPr>
            <a:picLocks noChangeAspect="1"/>
          </p:cNvPicPr>
          <p:nvPr/>
        </p:nvPicPr>
        <p:blipFill>
          <a:blip r:embed="rId4"/>
          <a:srcRect t="7800" b="7800"/>
          <a:stretch>
            <a:fillRect/>
          </a:stretch>
        </p:blipFill>
        <p:spPr>
          <a:xfrm>
            <a:off x="4664710" y="3429000"/>
            <a:ext cx="3719195" cy="244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Текстовое поле 99"/>
          <p:cNvSpPr txBox="1"/>
          <p:nvPr/>
        </p:nvSpPr>
        <p:spPr>
          <a:xfrm>
            <a:off x="861060" y="1132205"/>
            <a:ext cx="3385185" cy="17824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360045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</a:rPr>
              <a:t> «Любовь к родине не знает границ». Е. Лец.</a:t>
            </a:r>
            <a:endParaRPr lang="en-US" altLang="en-US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45199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Наши путешествия</a:t>
            </a:r>
          </a:p>
        </p:txBody>
      </p:sp>
      <p:pic>
        <p:nvPicPr>
          <p:cNvPr id="4" name="Рисунок 3" descr="C:\Users\Оксана\Desktop\путешест.jpgпутешест"/>
          <p:cNvPicPr>
            <a:picLocks noChangeAspect="1"/>
          </p:cNvPicPr>
          <p:nvPr/>
        </p:nvPicPr>
        <p:blipFill>
          <a:blip r:embed="rId2"/>
          <a:srcRect l="28906" r="28906"/>
          <a:stretch>
            <a:fillRect/>
          </a:stretch>
        </p:blipFill>
        <p:spPr>
          <a:xfrm>
            <a:off x="1214414" y="1071546"/>
            <a:ext cx="3053961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36110" y="3407410"/>
            <a:ext cx="4065905" cy="2996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Давай поскорее отправимся в путь,</a:t>
            </a:r>
          </a:p>
          <a:p>
            <a:r>
              <a:rPr lang="ru-RU" sz="1400" b="1" dirty="0" smtClean="0"/>
              <a:t>Хороших друзей взять с собой не забудь.</a:t>
            </a:r>
          </a:p>
          <a:p>
            <a:r>
              <a:rPr lang="ru-RU" sz="1400" b="1" dirty="0" smtClean="0"/>
              <a:t>Волшебные ждут приключенья в пути,</a:t>
            </a:r>
          </a:p>
          <a:p>
            <a:r>
              <a:rPr lang="ru-RU" sz="1400" b="1" dirty="0" smtClean="0"/>
              <a:t>Лишь смелый и ловкий их сможет пройти.</a:t>
            </a:r>
            <a:endParaRPr lang="ru-RU" sz="1400" dirty="0"/>
          </a:p>
        </p:txBody>
      </p:sp>
      <p:pic>
        <p:nvPicPr>
          <p:cNvPr id="6" name="Рисунок 5" descr="C:\Users\Оксана\Desktop\путешес.jpgпутешес"/>
          <p:cNvPicPr>
            <a:picLocks noChangeAspect="1"/>
          </p:cNvPicPr>
          <p:nvPr/>
        </p:nvPicPr>
        <p:blipFill>
          <a:blip r:embed="rId3"/>
          <a:srcRect t="5926" b="5926"/>
          <a:stretch>
            <a:fillRect/>
          </a:stretch>
        </p:blipFill>
        <p:spPr>
          <a:xfrm>
            <a:off x="4714876" y="1071546"/>
            <a:ext cx="3503958" cy="231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5" descr="C:\Users\Оксана\Desktop\путешес.jpgпутешес"/>
          <p:cNvPicPr>
            <a:picLocks noChangeAspect="1"/>
          </p:cNvPicPr>
          <p:nvPr/>
        </p:nvPicPr>
        <p:blipFill>
          <a:blip r:embed="rId3"/>
          <a:srcRect t="5926" b="5926"/>
          <a:stretch>
            <a:fillRect/>
          </a:stretch>
        </p:blipFill>
        <p:spPr>
          <a:xfrm>
            <a:off x="4841876" y="1198546"/>
            <a:ext cx="3503958" cy="231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7" name="Замещающее содержимое 6" descr="путешествия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8510" y="1746250"/>
            <a:ext cx="3394710" cy="4380230"/>
          </a:xfrm>
          <a:prstGeom prst="rect">
            <a:avLst/>
          </a:prstGeom>
        </p:spPr>
      </p:pic>
      <p:pic>
        <p:nvPicPr>
          <p:cNvPr id="8" name="Замещающее содержимое 7" descr="путешествия .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69510" y="1600200"/>
            <a:ext cx="3394710" cy="4526280"/>
          </a:xfrm>
          <a:prstGeom prst="rect">
            <a:avLst/>
          </a:prstGeom>
        </p:spPr>
      </p:pic>
      <p:pic>
        <p:nvPicPr>
          <p:cNvPr id="9" name="Изображение 8" descr="C:\Users\Оксана\Downloads\музей.jpgмузей"/>
          <p:cNvPicPr>
            <a:picLocks noChangeAspect="1"/>
          </p:cNvPicPr>
          <p:nvPr/>
        </p:nvPicPr>
        <p:blipFill>
          <a:blip r:embed="rId4"/>
          <a:srcRect t="20078" b="20078"/>
          <a:stretch>
            <a:fillRect/>
          </a:stretch>
        </p:blipFill>
        <p:spPr>
          <a:xfrm>
            <a:off x="1718310" y="-121285"/>
            <a:ext cx="5092700" cy="23012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2343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Убираем улицы </a:t>
            </a:r>
            <a:endParaRPr lang="ru-RU" sz="3200" dirty="0"/>
          </a:p>
        </p:txBody>
      </p:sp>
      <p:pic>
        <p:nvPicPr>
          <p:cNvPr id="3" name="Рисунок 2" descr="C:\Users\Оксана\Downloads\6в2.jpg6в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2987675" y="2277110"/>
            <a:ext cx="5588000" cy="3586480"/>
          </a:xfrm>
          <a:prstGeom prst="rect">
            <a:avLst/>
          </a:prstGeom>
        </p:spPr>
      </p:pic>
      <p:pic>
        <p:nvPicPr>
          <p:cNvPr id="6" name="Рисунок 5" descr="C:\Users\Оксана\Downloads\6в3.jpg6в3"/>
          <p:cNvPicPr>
            <a:picLocks noChangeAspect="1"/>
          </p:cNvPicPr>
          <p:nvPr/>
        </p:nvPicPr>
        <p:blipFill>
          <a:blip r:embed="rId3"/>
          <a:srcRect l="2230" r="2230"/>
          <a:stretch>
            <a:fillRect/>
          </a:stretch>
        </p:blipFill>
        <p:spPr>
          <a:xfrm>
            <a:off x="571472" y="1000108"/>
            <a:ext cx="2214578" cy="3090615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948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увлечения</a:t>
            </a:r>
            <a:endParaRPr lang="ru-RU" dirty="0"/>
          </a:p>
        </p:txBody>
      </p:sp>
      <p:pic>
        <p:nvPicPr>
          <p:cNvPr id="3" name="Рисунок 2" descr="C:\Users\Оксана\Downloads\увлечения..jpgувлечения."/>
          <p:cNvPicPr>
            <a:picLocks noChangeAspect="1"/>
          </p:cNvPicPr>
          <p:nvPr/>
        </p:nvPicPr>
        <p:blipFill>
          <a:blip r:embed="rId2"/>
          <a:srcRect t="19199" b="19199"/>
          <a:stretch>
            <a:fillRect/>
          </a:stretch>
        </p:blipFill>
        <p:spPr>
          <a:xfrm>
            <a:off x="6000760" y="3357562"/>
            <a:ext cx="235743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Оксана\Downloads\увлечения.jpgувлечения"/>
          <p:cNvPicPr>
            <a:picLocks noChangeAspect="1"/>
          </p:cNvPicPr>
          <p:nvPr/>
        </p:nvPicPr>
        <p:blipFill>
          <a:blip r:embed="rId3"/>
          <a:srcRect t="8" b="8"/>
          <a:stretch>
            <a:fillRect/>
          </a:stretch>
        </p:blipFill>
        <p:spPr>
          <a:xfrm>
            <a:off x="3143240" y="3357562"/>
            <a:ext cx="2375296" cy="316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Оксана\Downloads\КАТЯ Е.jpgКАТЯ Е"/>
          <p:cNvPicPr>
            <a:picLocks noChangeAspect="1"/>
          </p:cNvPicPr>
          <p:nvPr/>
        </p:nvPicPr>
        <p:blipFill>
          <a:blip r:embed="rId4"/>
          <a:srcRect t="2" b="2"/>
          <a:stretch>
            <a:fillRect/>
          </a:stretch>
        </p:blipFill>
        <p:spPr>
          <a:xfrm>
            <a:off x="642910" y="1214422"/>
            <a:ext cx="230385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Оксана\Downloads\квест.jpgквест"/>
          <p:cNvPicPr>
            <a:picLocks noChangeAspect="1"/>
          </p:cNvPicPr>
          <p:nvPr/>
        </p:nvPicPr>
        <p:blipFill>
          <a:blip r:embed="rId5"/>
          <a:srcRect t="12501" b="12501"/>
          <a:stretch>
            <a:fillRect/>
          </a:stretch>
        </p:blipFill>
        <p:spPr>
          <a:xfrm>
            <a:off x="5572132" y="1142984"/>
            <a:ext cx="3071802" cy="172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Оксана\Downloads\мама.jpgмама"/>
          <p:cNvPicPr>
            <a:picLocks noChangeAspect="1"/>
          </p:cNvPicPr>
          <p:nvPr/>
        </p:nvPicPr>
        <p:blipFill>
          <a:blip r:embed="rId6"/>
          <a:srcRect t="12505" b="12505"/>
          <a:stretch>
            <a:fillRect/>
          </a:stretch>
        </p:blipFill>
        <p:spPr>
          <a:xfrm>
            <a:off x="3071802" y="1428736"/>
            <a:ext cx="2357454" cy="132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785794"/>
            <a:ext cx="7372344" cy="5143536"/>
          </a:xfrm>
        </p:spPr>
        <p:txBody>
          <a:bodyPr>
            <a:normAutofit fontScale="72500"/>
          </a:bodyPr>
          <a:lstStyle/>
          <a:p>
            <a:pPr marL="274320" indent="-274320">
              <a:buFont typeface="Wingdings 2" panose="05020102010507070707"/>
              <a:buChar char=""/>
              <a:defRPr/>
            </a:pPr>
            <a:r>
              <a:rPr lang="ru-RU" dirty="0" smtClean="0"/>
              <a:t>В 2013 году закончила «Чувашский государственный  университет им. И. Н. Ульянова» </a:t>
            </a:r>
          </a:p>
          <a:p>
            <a:pPr marL="274320" indent="-274320">
              <a:buFont typeface="Wingdings 2" panose="05020102010507070707"/>
              <a:buChar char=""/>
              <a:defRPr/>
            </a:pPr>
            <a:endParaRPr lang="ru-RU" dirty="0" smtClean="0"/>
          </a:p>
          <a:p>
            <a:pPr marL="274320" indent="-274320">
              <a:buFont typeface="Wingdings 2" panose="05020102010507070707"/>
              <a:buChar char=""/>
              <a:defRPr/>
            </a:pPr>
            <a:endParaRPr lang="ru-RU" dirty="0" smtClean="0"/>
          </a:p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Font typeface="Wingdings 2" panose="05020102010507070707"/>
              <a:buChar char=""/>
              <a:defRPr/>
            </a:pPr>
            <a:endParaRPr lang="ru-RU" dirty="0" smtClean="0"/>
          </a:p>
          <a:p>
            <a:pPr marL="274320" indent="-274320">
              <a:buFont typeface="Wingdings 2" panose="05020102010507070707"/>
              <a:buChar char=""/>
              <a:defRPr/>
            </a:pPr>
            <a:endParaRPr lang="ru-RU" dirty="0" smtClean="0"/>
          </a:p>
          <a:p>
            <a:pPr marL="274320" indent="-274320">
              <a:buFont typeface="Wingdings 2" panose="05020102010507070707"/>
              <a:buChar char=""/>
              <a:defRPr/>
            </a:pPr>
            <a:r>
              <a:rPr lang="ru-RU" dirty="0" smtClean="0"/>
              <a:t>В настоящий момент работаю педагогом- психологом, </a:t>
            </a:r>
          </a:p>
          <a:p>
            <a:pPr marL="274320" indent="-274320">
              <a:buNone/>
              <a:defRPr/>
            </a:pPr>
            <a:r>
              <a:rPr lang="ru-RU" dirty="0" smtClean="0"/>
              <a:t>   в должности классного руководителя – работаю третий год. ( в 7 «В»классе).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630" y="2071370"/>
            <a:ext cx="3618230" cy="2197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2343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Участвуем в различных конкурсах и становимся стипендиатами</a:t>
            </a:r>
          </a:p>
        </p:txBody>
      </p:sp>
      <p:pic>
        <p:nvPicPr>
          <p:cNvPr id="3" name="Рисунок 2" descr="C:\Users\Оксана\Downloads\конкурсы.jpgконкурсы"/>
          <p:cNvPicPr>
            <a:picLocks noChangeAspect="1"/>
          </p:cNvPicPr>
          <p:nvPr/>
        </p:nvPicPr>
        <p:blipFill>
          <a:blip r:embed="rId2"/>
          <a:srcRect l="14018" r="14018"/>
          <a:stretch>
            <a:fillRect/>
          </a:stretch>
        </p:blipFill>
        <p:spPr>
          <a:xfrm>
            <a:off x="4220210" y="1557020"/>
            <a:ext cx="4530725" cy="3872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Оксана\Downloads\конкурсы3.jpgконкурсы3"/>
          <p:cNvPicPr>
            <a:picLocks noChangeAspect="1"/>
          </p:cNvPicPr>
          <p:nvPr/>
        </p:nvPicPr>
        <p:blipFill>
          <a:blip r:embed="rId3"/>
          <a:srcRect l="18819" r="18819"/>
          <a:stretch>
            <a:fillRect/>
          </a:stretch>
        </p:blipFill>
        <p:spPr>
          <a:xfrm>
            <a:off x="388620" y="1143000"/>
            <a:ext cx="2968625" cy="3729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Оксана\Downloads\конкурсы1.jpgконкурсы1"/>
          <p:cNvPicPr>
            <a:picLocks noChangeAspect="1"/>
          </p:cNvPicPr>
          <p:nvPr/>
        </p:nvPicPr>
        <p:blipFill>
          <a:blip r:embed="rId4"/>
          <a:srcRect t="25209" b="25209"/>
          <a:stretch>
            <a:fillRect/>
          </a:stretch>
        </p:blipFill>
        <p:spPr>
          <a:xfrm>
            <a:off x="1619886" y="4221781"/>
            <a:ext cx="3503958" cy="231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1285860"/>
            <a:ext cx="4553772" cy="88062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Принятие в ряды Юнармия</a:t>
            </a:r>
          </a:p>
        </p:txBody>
      </p:sp>
      <p:pic>
        <p:nvPicPr>
          <p:cNvPr id="3" name="Рисунок 2" descr="C:\Users\Оксана\Downloads\вступили2.jpgвступили2"/>
          <p:cNvPicPr>
            <a:picLocks noChangeAspect="1"/>
          </p:cNvPicPr>
          <p:nvPr/>
        </p:nvPicPr>
        <p:blipFill>
          <a:blip r:embed="rId2"/>
          <a:srcRect t="7801" b="7801"/>
          <a:stretch>
            <a:fillRect/>
          </a:stretch>
        </p:blipFill>
        <p:spPr>
          <a:xfrm>
            <a:off x="3000364" y="3286124"/>
            <a:ext cx="5429256" cy="305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Оксана\Downloads\вступили3.jpgвступили3"/>
          <p:cNvPicPr>
            <a:picLocks noChangeAspect="1"/>
          </p:cNvPicPr>
          <p:nvPr/>
        </p:nvPicPr>
        <p:blipFill>
          <a:blip r:embed="rId3"/>
          <a:srcRect l="5578" r="5578"/>
          <a:stretch>
            <a:fillRect/>
          </a:stretch>
        </p:blipFill>
        <p:spPr>
          <a:xfrm>
            <a:off x="357158" y="357166"/>
            <a:ext cx="3786182" cy="283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Встаём на лыжи!</a:t>
            </a:r>
          </a:p>
        </p:txBody>
      </p:sp>
      <p:pic>
        <p:nvPicPr>
          <p:cNvPr id="7" name="Замещающее содержимое 6" descr="лыжи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850" y="1485265"/>
            <a:ext cx="4038600" cy="4323715"/>
          </a:xfrm>
          <a:prstGeom prst="rect">
            <a:avLst/>
          </a:prstGeom>
        </p:spPr>
      </p:pic>
      <p:pic>
        <p:nvPicPr>
          <p:cNvPr id="8" name="Замещающее содержимое 7" descr="лыжи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6145" y="1485265"/>
            <a:ext cx="339471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23436"/>
          </a:xfrm>
        </p:spPr>
        <p:txBody>
          <a:bodyPr>
            <a:normAutofit fontScale="90000"/>
          </a:bodyPr>
          <a:lstStyle/>
          <a:p>
            <a:r>
              <a:rPr lang="ru-RU" dirty="0"/>
              <a:t>Кросс Нации</a:t>
            </a:r>
          </a:p>
        </p:txBody>
      </p:sp>
      <p:pic>
        <p:nvPicPr>
          <p:cNvPr id="3" name="Рисунок 2" descr="C:\Users\Оксана\Downloads\кросс наций.jpgкросс наций"/>
          <p:cNvPicPr>
            <a:picLocks noChangeAspect="1"/>
          </p:cNvPicPr>
          <p:nvPr/>
        </p:nvPicPr>
        <p:blipFill>
          <a:blip r:embed="rId2"/>
          <a:srcRect l="26132" r="26132"/>
          <a:stretch>
            <a:fillRect/>
          </a:stretch>
        </p:blipFill>
        <p:spPr>
          <a:xfrm>
            <a:off x="714375" y="1000125"/>
            <a:ext cx="2143125" cy="2720340"/>
          </a:xfrm>
          <a:prstGeom prst="rect">
            <a:avLst/>
          </a:prstGeom>
        </p:spPr>
      </p:pic>
      <p:pic>
        <p:nvPicPr>
          <p:cNvPr id="4" name="Рисунок 3" descr="C:\Users\Оксана\Downloads\кросс наций...jpgкросс наций.."/>
          <p:cNvPicPr>
            <a:picLocks noChangeAspect="1"/>
          </p:cNvPicPr>
          <p:nvPr/>
        </p:nvPicPr>
        <p:blipFill>
          <a:blip r:embed="rId3"/>
          <a:srcRect l="1539" r="1539"/>
          <a:stretch>
            <a:fillRect/>
          </a:stretch>
        </p:blipFill>
        <p:spPr>
          <a:xfrm>
            <a:off x="3420110" y="1216660"/>
            <a:ext cx="2639060" cy="2958465"/>
          </a:xfrm>
          <a:prstGeom prst="rect">
            <a:avLst/>
          </a:prstGeom>
        </p:spPr>
      </p:pic>
      <p:pic>
        <p:nvPicPr>
          <p:cNvPr id="5" name="Рисунок 4" descr="C:\Users\Оксана\Downloads\кросс     нации я.jpgкросс     нации я"/>
          <p:cNvPicPr>
            <a:picLocks noChangeAspect="1"/>
          </p:cNvPicPr>
          <p:nvPr/>
        </p:nvPicPr>
        <p:blipFill>
          <a:blip r:embed="rId4"/>
          <a:srcRect l="25786" r="25786"/>
          <a:stretch>
            <a:fillRect/>
          </a:stretch>
        </p:blipFill>
        <p:spPr>
          <a:xfrm>
            <a:off x="6358255" y="1000125"/>
            <a:ext cx="2240915" cy="3204210"/>
          </a:xfrm>
          <a:prstGeom prst="rect">
            <a:avLst/>
          </a:prstGeom>
        </p:spPr>
      </p:pic>
      <p:pic>
        <p:nvPicPr>
          <p:cNvPr id="7" name="Рисунок 6" descr="C:\Users\Оксана\Downloads\кросс нац.jpgкросс нац"/>
          <p:cNvPicPr>
            <a:picLocks noChangeAspect="1"/>
          </p:cNvPicPr>
          <p:nvPr/>
        </p:nvPicPr>
        <p:blipFill>
          <a:blip r:embed="rId5"/>
          <a:srcRect l="25781" r="25781"/>
          <a:stretch>
            <a:fillRect/>
          </a:stretch>
        </p:blipFill>
        <p:spPr>
          <a:xfrm>
            <a:off x="1403985" y="4004945"/>
            <a:ext cx="2656840" cy="2787650"/>
          </a:xfrm>
          <a:prstGeom prst="rect">
            <a:avLst/>
          </a:prstGeom>
        </p:spPr>
      </p:pic>
      <p:pic>
        <p:nvPicPr>
          <p:cNvPr id="8" name="Рисунок 7" descr="C:\Users\Оксана\Downloads\крос.jpgкрос"/>
          <p:cNvPicPr>
            <a:picLocks noChangeAspect="1"/>
          </p:cNvPicPr>
          <p:nvPr/>
        </p:nvPicPr>
        <p:blipFill>
          <a:blip r:embed="rId6"/>
          <a:srcRect l="1536" r="1536"/>
          <a:stretch>
            <a:fillRect/>
          </a:stretch>
        </p:blipFill>
        <p:spPr>
          <a:xfrm>
            <a:off x="4632325" y="3914140"/>
            <a:ext cx="2760345" cy="27571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2928958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00FF"/>
                </a:solidFill>
              </a:rPr>
              <a:t>Спасибо </a:t>
            </a:r>
            <a:br>
              <a:rPr lang="ru-RU" sz="6000" dirty="0" smtClean="0">
                <a:solidFill>
                  <a:srgbClr val="0000FF"/>
                </a:solidFill>
              </a:rPr>
            </a:br>
            <a:r>
              <a:rPr lang="ru-RU" sz="6000" dirty="0" smtClean="0">
                <a:solidFill>
                  <a:srgbClr val="0000FF"/>
                </a:solidFill>
              </a:rPr>
              <a:t>за внимание!</a:t>
            </a:r>
            <a:endParaRPr lang="ru-RU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908720"/>
            <a:ext cx="8064896" cy="53860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algn="ctr"/>
            <a:r>
              <a:rPr lang="ru-RU" sz="3200" i="1" dirty="0" smtClean="0"/>
              <a:t>«Человек не воспитывается по частям, он создается синтетически всей суммой влияний, которым он подвергается. Поэтому отдельное средство всегда может быть и положительным и отрицательным, решающим моментом является не его прямая логика, а логика и действие всей суммы средств, гармонически организованных»</a:t>
            </a:r>
            <a:endParaRPr lang="ru-RU" sz="3200" dirty="0" smtClean="0"/>
          </a:p>
          <a:p>
            <a:pPr algn="ctr"/>
            <a:r>
              <a:rPr lang="ru-RU" sz="3200" i="1" dirty="0" smtClean="0"/>
              <a:t>А.С. Макаренко</a:t>
            </a:r>
            <a:endParaRPr lang="ru-RU" sz="3200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/>
          <p:nvPr/>
        </p:nvSpPr>
        <p:spPr>
          <a:xfrm>
            <a:off x="467544" y="476672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0"/>
            <a:ext cx="7920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Я считаю, что каждый ребёнок талантлив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по-своему. Только при условии бережного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отношения к малейшим проявлениям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творчества можно развивать в ребёнке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по-настоящему творческую личность.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endParaRPr lang="ru-RU" sz="2400" dirty="0" smtClean="0"/>
          </a:p>
          <a:p>
            <a:pPr marL="274320" indent="-274320">
              <a:defRPr/>
            </a:pPr>
            <a:endParaRPr lang="ru-RU" sz="3200" dirty="0" smtClean="0"/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endParaRPr lang="ru-RU" sz="2400" dirty="0" smtClean="0"/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endParaRPr lang="ru-RU" sz="2400" dirty="0" smtClean="0"/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endParaRPr lang="ru-RU" sz="2400" dirty="0" smtClean="0"/>
          </a:p>
          <a:p>
            <a:pPr marL="274320" indent="-274320" algn="r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Я, как педагог,</a:t>
            </a:r>
          </a:p>
          <a:p>
            <a:pPr marL="274320" indent="-274320" algn="r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 как классный руководитель</a:t>
            </a:r>
          </a:p>
          <a:p>
            <a:pPr marL="274320" indent="-274320" algn="r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стараюсь сотрудничать с детьми, показывая</a:t>
            </a:r>
          </a:p>
          <a:p>
            <a:pPr marL="274320" indent="-274320" algn="r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400" dirty="0" smtClean="0"/>
              <a:t>им пример на личном опыте.</a:t>
            </a:r>
          </a:p>
          <a:p>
            <a:pPr algn="ctr"/>
            <a:endParaRPr lang="ru-RU" sz="2400" i="1" dirty="0" smtClean="0"/>
          </a:p>
        </p:txBody>
      </p:sp>
      <p:pic>
        <p:nvPicPr>
          <p:cNvPr id="4" name="Рисунок 3" descr="C:\Users\Оксана\Downloads\МЫ 5 КЛ.jpgМЫ 5 КЛ"/>
          <p:cNvPicPr>
            <a:picLocks noChangeAspect="1"/>
          </p:cNvPicPr>
          <p:nvPr/>
        </p:nvPicPr>
        <p:blipFill>
          <a:blip r:embed="rId2"/>
          <a:srcRect t="3999" b="3999"/>
          <a:stretch>
            <a:fillRect/>
          </a:stretch>
        </p:blipFill>
        <p:spPr>
          <a:xfrm>
            <a:off x="1177925" y="2571750"/>
            <a:ext cx="3587115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80984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Целью моей работы, как классного руководителя является создание оптимальных условий для развития, саморазвития и самореализации личности ученика – личности психически и физически здоровой, гуманной, духовной и свободной, социально мобильной,</a:t>
            </a:r>
            <a:br>
              <a:rPr lang="ru-RU" sz="3600" dirty="0" smtClean="0"/>
            </a:br>
            <a:r>
              <a:rPr lang="ru-RU" sz="3600" dirty="0" smtClean="0"/>
              <a:t>   востребованной в современном обществе.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80984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Я считаю, что основой правильного воспитания является опора на нравственные ценности, выработанные опытом предшествующих поколений, овладение культурой своего народа, терпимость и толерантность по       отношению к представителям </a:t>
            </a:r>
            <a:br>
              <a:rPr lang="ru-RU" sz="3600" dirty="0" smtClean="0"/>
            </a:br>
            <a:r>
              <a:rPr lang="ru-RU" sz="3600" dirty="0" smtClean="0"/>
              <a:t>        других культур, взаимное уважение и принятие.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80626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Приоритетные направления воздействия на  </a:t>
            </a:r>
            <a:r>
              <a:rPr lang="ru-RU" sz="2800" smtClean="0"/>
              <a:t>личность ребенка: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500174"/>
            <a:ext cx="792961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• познай себя как личность интеллектуальную, гуманную, духовную, свободную и творческую через формирование ценностного отношения к себе и другим;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• найди себя как человека – гуманиста, таланта, творца, труженика через освоение ценностных ориентиров, позиций и опыта поколений, через овладение различными умениями во внешкольной деятельности;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           • реализуй себя как социально мобильный субъект – товарищ,   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           друг, член семьи, член общества, гражданин великой страны – 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               через становление социально активной личной, гражданской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                   позиции.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воспитательной программы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1928802"/>
            <a:ext cx="52863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интеллектуального, нравственного, эстетического развития личности каждого ребёнка.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Задачи воспитательной программы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571612"/>
            <a:ext cx="81439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• организация единого  дружного классного коллектива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• развитие самоуправления  в классе, участие в творческих и общественных делах школы различной направленности;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• содействие формированию сознательного отношения учащихся к своей жизни, здоровью, а также к жизни и здоровью окружающих людей;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• вовлечение учащихся в систему дополнительного образования с целью       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 обеспечения самореализации личности;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     •  привлечение родительской общественности к участию в жизни                 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           классного коллектива.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                      • воспитание учеников в духе демократии, личностного  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                    достоинства, уважения прав человека, гражданственности,  </a:t>
            </a:r>
          </a:p>
          <a:p>
            <a:pPr marL="274320" indent="-274320" fontAlgn="auto">
              <a:spcAft>
                <a:spcPts val="0"/>
              </a:spcAft>
              <a:buFont typeface="Wingdings 2" panose="05020102010507070707"/>
              <a:buNone/>
              <a:defRPr/>
            </a:pPr>
            <a:r>
              <a:rPr lang="ru-RU" dirty="0" smtClean="0"/>
              <a:t>                              патриотизма.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7F7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Экран (4:3)</PresentationFormat>
  <Paragraphs>101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Целью моей работы, как классного руководителя является создание оптимальных условий для развития, саморазвития и самореализации личности ученика – личности психически и физически здоровой, гуманной, духовной и свободной, социально мобильной,    востребованной в современном обществе. </vt:lpstr>
      <vt:lpstr>Я считаю, что основой правильного воспитания является опора на нравственные ценности, выработанные опытом предшествующих поколений, овладение культурой своего народа, терпимость и толерантность по       отношению к представителям          других культур, взаимное уважение и принятие.  </vt:lpstr>
      <vt:lpstr>Приоритетные направления воздействия на  личность ребенка:</vt:lpstr>
      <vt:lpstr>Цель воспитательной программы</vt:lpstr>
      <vt:lpstr>Задачи воспитательной программы</vt:lpstr>
      <vt:lpstr>Принципы воспитательной программы</vt:lpstr>
      <vt:lpstr>Традиционными в классе являются  следующие праздники:  </vt:lpstr>
      <vt:lpstr>  Мы встречали Новый Год </vt:lpstr>
      <vt:lpstr>8 марта и 23 февраля</vt:lpstr>
      <vt:lpstr>Праздники, посвящённые  23 февраля. 8 марта, День Матери. Конкурсы рисунков, плакатов, стенгазет, поделок, стихов, сочинений;</vt:lpstr>
      <vt:lpstr>Разговоры о важном</vt:lpstr>
      <vt:lpstr>Наши путешествия</vt:lpstr>
      <vt:lpstr>Презентация PowerPoint</vt:lpstr>
      <vt:lpstr>Убираем улицы </vt:lpstr>
      <vt:lpstr>Наши увлечения</vt:lpstr>
      <vt:lpstr>Участвуем в различных конкурсах и становимся стипендиатами</vt:lpstr>
      <vt:lpstr>Принятие в ряды Юнармия</vt:lpstr>
      <vt:lpstr>Встаём на лыжи!</vt:lpstr>
      <vt:lpstr>Кросс Нации</vt:lpstr>
      <vt:lpstr>Спасибо 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Teacher</cp:lastModifiedBy>
  <cp:revision>29</cp:revision>
  <dcterms:created xsi:type="dcterms:W3CDTF">2013-08-17T08:34:00Z</dcterms:created>
  <dcterms:modified xsi:type="dcterms:W3CDTF">2024-01-24T06:35:41Z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5390C22559704A0682437AA305116FAC_12</vt:lpwstr>
  </property>
  <property fmtid="{D5CDD505-2E9C-101B-9397-08002B2CF9AE}" pid="3" name="KSOProductBuildVer">
    <vt:lpwstr>1049-12.2.0.13431</vt:lpwstr>
  </property>
</Properties>
</file>